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8" r:id="rId3"/>
    <p:sldId id="269" r:id="rId4"/>
    <p:sldId id="268" r:id="rId5"/>
    <p:sldId id="270" r:id="rId6"/>
    <p:sldId id="259" r:id="rId7"/>
    <p:sldId id="260" r:id="rId8"/>
    <p:sldId id="261" r:id="rId9"/>
    <p:sldId id="262" r:id="rId10"/>
    <p:sldId id="267" r:id="rId11"/>
  </p:sldIdLst>
  <p:sldSz cx="12192000" cy="6858000"/>
  <p:notesSz cx="6858000" cy="9144000"/>
  <p:embeddedFontLst>
    <p:embeddedFont>
      <p:font typeface="微軟正黑體" panose="020B0604030504040204" pitchFamily="34" charset="-120"/>
      <p:regular r:id="rId13"/>
      <p:bold r:id="rId14"/>
    </p:embeddedFont>
    <p:embeddedFont>
      <p:font typeface="標楷體" panose="03000509000000000000" pitchFamily="65" charset="-12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Noto Sans TC" panose="020B0200000000000000" pitchFamily="34" charset="-12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BE69EC9-301E-44EE-850C-D4C06AA766A9}">
  <a:tblStyle styleId="{5BE69EC9-301E-44EE-850C-D4C06AA766A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3204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b3d0cf814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b3d0cf814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0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518376" y="979746"/>
            <a:ext cx="1104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err="1">
                <a:solidFill>
                  <a:srgbClr val="8B5E3C"/>
                </a:solidFill>
                <a:latin typeface="Noto Sans TC"/>
                <a:ea typeface="Noto Sans TC"/>
                <a:cs typeface="Noto Sans TC"/>
                <a:sym typeface="Noto Sans TC"/>
              </a:rPr>
              <a:t>扎根生態科學</a:t>
            </a:r>
            <a:r>
              <a:rPr lang="en-US" sz="1800" b="0" i="0" u="none" strike="noStrike" cap="none" dirty="0">
                <a:solidFill>
                  <a:srgbClr val="8B5E3C"/>
                </a:solidFill>
                <a:latin typeface="Noto Sans TC"/>
                <a:ea typeface="Noto Sans TC"/>
                <a:cs typeface="Noto Sans TC"/>
                <a:sym typeface="Noto Sans TC"/>
              </a:rPr>
              <a:t> • </a:t>
            </a:r>
            <a:r>
              <a:rPr lang="en-US" sz="1800" b="0" i="0" u="none" strike="noStrike" cap="none" dirty="0" err="1">
                <a:solidFill>
                  <a:srgbClr val="8B5E3C"/>
                </a:solidFill>
                <a:latin typeface="Noto Sans TC"/>
                <a:ea typeface="Noto Sans TC"/>
                <a:cs typeface="Noto Sans TC"/>
                <a:sym typeface="Noto Sans TC"/>
              </a:rPr>
              <a:t>啟發人文思辨</a:t>
            </a:r>
            <a:endParaRPr dirty="0"/>
          </a:p>
        </p:txBody>
      </p:sp>
      <p:sp>
        <p:nvSpPr>
          <p:cNvPr id="87" name="Google Shape;87;p13"/>
          <p:cNvSpPr txBox="1"/>
          <p:nvPr/>
        </p:nvSpPr>
        <p:spPr>
          <a:xfrm>
            <a:off x="295275" y="1585264"/>
            <a:ext cx="1160145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 err="1">
                <a:solidFill>
                  <a:srgbClr val="1B3A2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神木之島</a:t>
            </a:r>
            <a:r>
              <a:rPr lang="zh-TW" altLang="en-US" sz="6000" b="1" i="0" u="none" strike="noStrike" cap="none" dirty="0">
                <a:solidFill>
                  <a:srgbClr val="1B3A26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生態營隊</a:t>
            </a:r>
            <a:endParaRPr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518376" y="5294967"/>
            <a:ext cx="110490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b="0" i="0" u="none" strike="noStrike" cap="none" dirty="0">
                <a:solidFill>
                  <a:srgbClr val="4A4A4A"/>
                </a:solidFill>
                <a:latin typeface="Noto Sans TC"/>
                <a:ea typeface="Noto Sans TC"/>
                <a:cs typeface="Noto Sans TC"/>
                <a:sym typeface="Noto Sans TC"/>
              </a:rPr>
              <a:t>承辦</a:t>
            </a:r>
            <a:r>
              <a:rPr lang="en-US" sz="2800" b="0" i="0" u="none" strike="noStrike" cap="none" dirty="0" err="1">
                <a:solidFill>
                  <a:srgbClr val="4A4A4A"/>
                </a:solidFill>
                <a:latin typeface="Noto Sans TC"/>
                <a:ea typeface="Noto Sans TC"/>
                <a:cs typeface="Noto Sans TC"/>
                <a:sym typeface="Noto Sans TC"/>
              </a:rPr>
              <a:t>單位：卓越東港行道會</a:t>
            </a:r>
            <a:r>
              <a:rPr lang="en-US" sz="2800" b="0" i="0" u="none" strike="noStrike" cap="none" dirty="0">
                <a:solidFill>
                  <a:srgbClr val="4A4A4A"/>
                </a:solidFill>
                <a:latin typeface="Noto Sans TC"/>
                <a:ea typeface="Noto Sans TC"/>
                <a:cs typeface="Noto Sans TC"/>
                <a:sym typeface="Noto Sans TC"/>
              </a:rPr>
              <a:t> </a:t>
            </a:r>
            <a:endParaRPr sz="2800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72963DC7-9A94-4DEF-A66B-F1D2170F9AAB}"/>
              </a:ext>
            </a:extLst>
          </p:cNvPr>
          <p:cNvSpPr txBox="1"/>
          <p:nvPr/>
        </p:nvSpPr>
        <p:spPr>
          <a:xfrm>
            <a:off x="2054159" y="2687336"/>
            <a:ext cx="8832916" cy="195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活動日期：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7/1(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7/2(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)8:00~17:00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活動地點：第一天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屏東市中影電影院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、東新</a:t>
            </a:r>
            <a:r>
              <a:rPr lang="zh-TW" altLang="en-US" sz="28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國中</a:t>
            </a:r>
            <a:endParaRPr lang="en-US" altLang="zh-TW" sz="2800" dirty="0">
              <a:effectLst/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第二天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東新國中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0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3876822"/>
            <a:ext cx="1104900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4"/>
          <p:cNvSpPr txBox="1"/>
          <p:nvPr/>
        </p:nvSpPr>
        <p:spPr>
          <a:xfrm>
            <a:off x="87885" y="2859120"/>
            <a:ext cx="1160145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000" b="1" dirty="0">
                <a:solidFill>
                  <a:srgbClr val="1B3A26"/>
                </a:solidFill>
              </a:rPr>
              <a:t>歡迎同學參加</a:t>
            </a:r>
            <a:r>
              <a:rPr lang="en-US" altLang="zh-TW" sz="6000" b="1" dirty="0">
                <a:solidFill>
                  <a:srgbClr val="1B3A26"/>
                </a:solidFill>
              </a:rPr>
              <a:t>!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5"/>
          <p:cNvGrpSpPr/>
          <p:nvPr/>
        </p:nvGrpSpPr>
        <p:grpSpPr>
          <a:xfrm>
            <a:off x="815280" y="847234"/>
            <a:ext cx="10858500" cy="609600"/>
            <a:chOff x="571500" y="571500"/>
            <a:chExt cx="10858500" cy="609600"/>
          </a:xfrm>
        </p:grpSpPr>
        <p:sp>
          <p:nvSpPr>
            <p:cNvPr id="104" name="Google Shape;104;p15"/>
            <p:cNvSpPr/>
            <p:nvPr/>
          </p:nvSpPr>
          <p:spPr>
            <a:xfrm>
              <a:off x="571500" y="571500"/>
              <a:ext cx="76200" cy="609600"/>
            </a:xfrm>
            <a:prstGeom prst="rect">
              <a:avLst/>
            </a:prstGeom>
            <a:solidFill>
              <a:srgbClr val="C69C6D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5"/>
            <p:cNvSpPr txBox="1"/>
            <p:nvPr/>
          </p:nvSpPr>
          <p:spPr>
            <a:xfrm>
              <a:off x="762000" y="571500"/>
              <a:ext cx="106680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 err="1">
                  <a:solidFill>
                    <a:srgbClr val="1B3A26"/>
                  </a:solidFill>
                  <a:latin typeface="Arial"/>
                  <a:ea typeface="Arial"/>
                  <a:cs typeface="Arial"/>
                  <a:sym typeface="Arial"/>
                </a:rPr>
                <a:t>永續核心素養</a:t>
              </a:r>
              <a:endParaRPr sz="3600" b="1" dirty="0">
                <a:solidFill>
                  <a:srgbClr val="1B3A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15"/>
          <p:cNvGrpSpPr/>
          <p:nvPr/>
        </p:nvGrpSpPr>
        <p:grpSpPr>
          <a:xfrm>
            <a:off x="485776" y="1524000"/>
            <a:ext cx="3738524" cy="4572000"/>
            <a:chOff x="485776" y="1524000"/>
            <a:chExt cx="3738524" cy="4572000"/>
          </a:xfrm>
        </p:grpSpPr>
        <p:sp>
          <p:nvSpPr>
            <p:cNvPr id="107" name="Google Shape;107;p15"/>
            <p:cNvSpPr/>
            <p:nvPr/>
          </p:nvSpPr>
          <p:spPr>
            <a:xfrm>
              <a:off x="571500" y="1524000"/>
              <a:ext cx="3552900" cy="4572000"/>
            </a:xfrm>
            <a:prstGeom prst="roundRect">
              <a:avLst>
                <a:gd name="adj" fmla="val 3217"/>
              </a:avLst>
            </a:prstGeom>
            <a:solidFill>
              <a:srgbClr val="FFFFFF">
                <a:alpha val="80000"/>
              </a:srgbClr>
            </a:solidFill>
            <a:ln w="9525" cap="flat" cmpd="sng">
              <a:solidFill>
                <a:srgbClr val="E5E7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8" name="Google Shape;108;p15"/>
            <p:cNvPicPr preferRelativeResize="0"/>
            <p:nvPr/>
          </p:nvPicPr>
          <p:blipFill rotWithShape="1">
            <a:blip r:embed="rId4">
              <a:alphaModFix/>
            </a:blip>
            <a:srcRect t="15235" b="15228"/>
            <a:stretch/>
          </p:blipFill>
          <p:spPr>
            <a:xfrm>
              <a:off x="571500" y="1524000"/>
              <a:ext cx="3552900" cy="1905000"/>
            </a:xfrm>
            <a:prstGeom prst="roundRect">
              <a:avLst>
                <a:gd name="adj" fmla="val 6000"/>
              </a:avLst>
            </a:prstGeom>
            <a:noFill/>
            <a:ln>
              <a:noFill/>
            </a:ln>
          </p:spPr>
        </p:pic>
        <p:sp>
          <p:nvSpPr>
            <p:cNvPr id="110" name="Google Shape;110;p15"/>
            <p:cNvSpPr txBox="1"/>
            <p:nvPr/>
          </p:nvSpPr>
          <p:spPr>
            <a:xfrm>
              <a:off x="485776" y="2950196"/>
              <a:ext cx="3738524" cy="228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>
                  <a:solidFill>
                    <a:srgbClr val="1B3A26"/>
                  </a:solidFill>
                  <a:latin typeface="Arial"/>
                  <a:ea typeface="Arial"/>
                  <a:cs typeface="Arial"/>
                  <a:sym typeface="Arial"/>
                </a:rPr>
                <a:t>SDGs 4:確保優質、公平的教育</a:t>
              </a:r>
              <a:endParaRPr sz="2000" b="1" dirty="0">
                <a:solidFill>
                  <a:srgbClr val="1B3A2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lvl="0" indent="0" algn="l" rtl="0">
                <a:spcBef>
                  <a:spcPts val="1500"/>
                </a:spcBef>
                <a:spcAft>
                  <a:spcPts val="0"/>
                </a:spcAft>
                <a:buNone/>
              </a:pPr>
              <a:r>
                <a:rPr lang="en-US" sz="2400" b="1" dirty="0" err="1">
                  <a:solidFill>
                    <a:srgbClr val="4B5563"/>
                  </a:solidFill>
                  <a:latin typeface="Noto Sans TC"/>
                  <a:ea typeface="Noto Sans TC"/>
                  <a:cs typeface="Noto Sans TC"/>
                  <a:sym typeface="Noto Sans TC"/>
                </a:rPr>
                <a:t>學生僅需</a:t>
              </a:r>
              <a:r>
                <a:rPr lang="zh-TW" altLang="en-US" sz="2400" b="1" dirty="0">
                  <a:solidFill>
                    <a:srgbClr val="4B5563"/>
                  </a:solidFill>
                  <a:latin typeface="Noto Sans TC"/>
                  <a:ea typeface="Noto Sans TC"/>
                  <a:cs typeface="Noto Sans TC"/>
                  <a:sym typeface="Noto Sans TC"/>
                </a:rPr>
                <a:t>約</a:t>
              </a:r>
              <a:r>
                <a:rPr lang="en-US" sz="2400" b="1" dirty="0" err="1">
                  <a:solidFill>
                    <a:srgbClr val="4B5563"/>
                  </a:solidFill>
                  <a:latin typeface="Noto Sans TC"/>
                  <a:ea typeface="Noto Sans TC"/>
                  <a:cs typeface="Noto Sans TC"/>
                  <a:sym typeface="Noto Sans TC"/>
                </a:rPr>
                <a:t>負擔84元客運費</a:t>
              </a:r>
              <a:br>
                <a:rPr lang="en-US" sz="2400" dirty="0">
                  <a:solidFill>
                    <a:srgbClr val="4B5563"/>
                  </a:solidFill>
                  <a:latin typeface="Noto Sans TC"/>
                  <a:ea typeface="Noto Sans TC"/>
                  <a:cs typeface="Noto Sans TC"/>
                  <a:sym typeface="Noto Sans TC"/>
                </a:rPr>
              </a:br>
              <a:r>
                <a:rPr lang="en-US" altLang="zh-TW" sz="2400" b="0" dirty="0">
                  <a:solidFill>
                    <a:srgbClr val="4B5563"/>
                  </a:solidFill>
                  <a:latin typeface="Noto Sans TC"/>
                  <a:ea typeface="Noto Sans TC"/>
                  <a:cs typeface="Noto Sans TC"/>
                  <a:sym typeface="Noto Sans TC"/>
                </a:rPr>
                <a:t>(</a:t>
              </a:r>
              <a:r>
                <a:rPr lang="zh-TW" altLang="en-US" sz="2400" b="0" dirty="0">
                  <a:solidFill>
                    <a:srgbClr val="4B5563"/>
                  </a:solidFill>
                  <a:latin typeface="Noto Sans TC"/>
                  <a:ea typeface="Noto Sans TC"/>
                  <a:cs typeface="Noto Sans TC"/>
                  <a:sym typeface="Noto Sans TC"/>
                </a:rPr>
                <a:t>屏東</a:t>
              </a:r>
              <a:r>
                <a:rPr lang="en-US" altLang="zh-TW" sz="2400" b="0" dirty="0">
                  <a:solidFill>
                    <a:srgbClr val="4B5563"/>
                  </a:solidFill>
                  <a:latin typeface="Noto Sans TC"/>
                  <a:ea typeface="Noto Sans TC"/>
                  <a:cs typeface="Noto Sans TC"/>
                  <a:sym typeface="Noto Sans TC"/>
                </a:rPr>
                <a:t>-</a:t>
              </a:r>
              <a:r>
                <a:rPr lang="zh-TW" altLang="en-US" sz="2400" b="0" dirty="0">
                  <a:solidFill>
                    <a:srgbClr val="4B5563"/>
                  </a:solidFill>
                  <a:latin typeface="Noto Sans TC"/>
                  <a:ea typeface="Noto Sans TC"/>
                  <a:cs typeface="Noto Sans TC"/>
                  <a:sym typeface="Noto Sans TC"/>
                </a:rPr>
                <a:t>東港</a:t>
              </a:r>
              <a:r>
                <a:rPr lang="en-US" altLang="zh-TW" sz="2400" b="0" dirty="0">
                  <a:solidFill>
                    <a:srgbClr val="4B5563"/>
                  </a:solidFill>
                  <a:latin typeface="Noto Sans TC"/>
                  <a:ea typeface="Noto Sans TC"/>
                  <a:cs typeface="Noto Sans TC"/>
                  <a:sym typeface="Noto Sans TC"/>
                </a:rPr>
                <a:t>)</a:t>
              </a:r>
              <a:r>
                <a:rPr lang="en-US" sz="2400" b="0" dirty="0">
                  <a:solidFill>
                    <a:srgbClr val="4B5563"/>
                  </a:solidFill>
                  <a:latin typeface="Noto Sans TC"/>
                  <a:ea typeface="Noto Sans TC"/>
                  <a:cs typeface="Noto Sans TC"/>
                  <a:sym typeface="Noto Sans TC"/>
                </a:rPr>
                <a:t>。</a:t>
              </a:r>
              <a:r>
                <a:rPr lang="en-US" sz="2400" b="0" dirty="0" err="1">
                  <a:solidFill>
                    <a:srgbClr val="4B5563"/>
                  </a:solidFill>
                  <a:latin typeface="Noto Sans TC"/>
                  <a:ea typeface="Noto Sans TC"/>
                  <a:cs typeface="Noto Sans TC"/>
                  <a:sym typeface="Noto Sans TC"/>
                </a:rPr>
                <a:t>學校僅需提供場地</a:t>
              </a:r>
              <a:r>
                <a:rPr lang="zh-TW" altLang="en-US" sz="2400" b="0" dirty="0">
                  <a:solidFill>
                    <a:srgbClr val="4B5563"/>
                  </a:solidFill>
                  <a:latin typeface="Noto Sans TC"/>
                  <a:ea typeface="Noto Sans TC"/>
                  <a:cs typeface="Noto Sans TC"/>
                  <a:sym typeface="Noto Sans TC"/>
                </a:rPr>
                <a:t>及行政支援</a:t>
              </a:r>
              <a:r>
                <a:rPr lang="en-US" sz="2400" b="0" dirty="0">
                  <a:solidFill>
                    <a:srgbClr val="4B5563"/>
                  </a:solidFill>
                  <a:latin typeface="Noto Sans TC"/>
                  <a:ea typeface="Noto Sans TC"/>
                  <a:cs typeface="Noto Sans TC"/>
                  <a:sym typeface="Noto Sans TC"/>
                </a:rPr>
                <a:t>，</a:t>
              </a:r>
              <a:r>
                <a:rPr lang="zh-TW" altLang="en-US" sz="2400" b="0" dirty="0">
                  <a:solidFill>
                    <a:srgbClr val="4B5563"/>
                  </a:solidFill>
                  <a:latin typeface="Noto Sans TC"/>
                  <a:ea typeface="Noto Sans TC"/>
                  <a:cs typeface="Noto Sans TC"/>
                  <a:sym typeface="Noto Sans TC"/>
                </a:rPr>
                <a:t>其餘</a:t>
              </a:r>
              <a:r>
                <a:rPr lang="en-US" sz="2400" b="0" dirty="0" err="1">
                  <a:solidFill>
                    <a:srgbClr val="4B5563"/>
                  </a:solidFill>
                  <a:latin typeface="Noto Sans TC"/>
                  <a:ea typeface="Noto Sans TC"/>
                  <a:cs typeface="Noto Sans TC"/>
                  <a:sym typeface="Noto Sans TC"/>
                </a:rPr>
                <a:t>專業師資</a:t>
              </a:r>
              <a:r>
                <a:rPr lang="zh-TW" altLang="en-US" sz="2400" dirty="0">
                  <a:solidFill>
                    <a:srgbClr val="4B5563"/>
                  </a:solidFill>
                  <a:latin typeface="Noto Sans TC"/>
                  <a:ea typeface="Noto Sans TC"/>
                  <a:cs typeface="Noto Sans TC"/>
                  <a:sym typeface="Noto Sans TC"/>
                </a:rPr>
                <a:t>、材料</a:t>
              </a:r>
              <a:r>
                <a:rPr lang="en-US" sz="2400" b="0" dirty="0" err="1">
                  <a:solidFill>
                    <a:srgbClr val="4B5563"/>
                  </a:solidFill>
                  <a:latin typeface="Noto Sans TC"/>
                  <a:ea typeface="Noto Sans TC"/>
                  <a:cs typeface="Noto Sans TC"/>
                  <a:sym typeface="Noto Sans TC"/>
                </a:rPr>
                <a:t>與活動規劃全由承辦單位負責</a:t>
              </a:r>
              <a:r>
                <a:rPr lang="en-US" sz="2400" b="0" dirty="0">
                  <a:solidFill>
                    <a:srgbClr val="4B5563"/>
                  </a:solidFill>
                  <a:latin typeface="Noto Sans TC"/>
                  <a:ea typeface="Noto Sans TC"/>
                  <a:cs typeface="Noto Sans TC"/>
                  <a:sym typeface="Noto Sans TC"/>
                </a:rPr>
                <a:t>。</a:t>
              </a:r>
              <a:endParaRPr sz="2400" b="0" dirty="0">
                <a:solidFill>
                  <a:srgbClr val="4B5563"/>
                </a:solidFill>
                <a:latin typeface="Noto Sans TC"/>
                <a:ea typeface="Noto Sans TC"/>
                <a:cs typeface="Noto Sans TC"/>
                <a:sym typeface="Noto Sans TC"/>
              </a:endParaRPr>
            </a:p>
          </p:txBody>
        </p:sp>
      </p:grpSp>
      <p:grpSp>
        <p:nvGrpSpPr>
          <p:cNvPr id="111" name="Google Shape;111;p15"/>
          <p:cNvGrpSpPr/>
          <p:nvPr/>
        </p:nvGrpSpPr>
        <p:grpSpPr>
          <a:xfrm>
            <a:off x="4319550" y="1524000"/>
            <a:ext cx="4079732" cy="4572000"/>
            <a:chOff x="4314825" y="1524000"/>
            <a:chExt cx="3552900" cy="4572000"/>
          </a:xfrm>
        </p:grpSpPr>
        <p:sp>
          <p:nvSpPr>
            <p:cNvPr id="112" name="Google Shape;112;p15"/>
            <p:cNvSpPr/>
            <p:nvPr/>
          </p:nvSpPr>
          <p:spPr>
            <a:xfrm>
              <a:off x="4314825" y="1524000"/>
              <a:ext cx="3552900" cy="4572000"/>
            </a:xfrm>
            <a:prstGeom prst="roundRect">
              <a:avLst>
                <a:gd name="adj" fmla="val 3217"/>
              </a:avLst>
            </a:prstGeom>
            <a:solidFill>
              <a:srgbClr val="FFFFFF">
                <a:alpha val="80000"/>
              </a:srgbClr>
            </a:solidFill>
            <a:ln w="9525" cap="flat" cmpd="sng">
              <a:solidFill>
                <a:srgbClr val="E5E7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3" name="Google Shape;113;p15"/>
            <p:cNvPicPr preferRelativeResize="0"/>
            <p:nvPr/>
          </p:nvPicPr>
          <p:blipFill rotWithShape="1">
            <a:blip r:embed="rId5">
              <a:alphaModFix/>
            </a:blip>
            <a:srcRect t="15137" b="15137"/>
            <a:stretch/>
          </p:blipFill>
          <p:spPr>
            <a:xfrm>
              <a:off x="4314825" y="1524000"/>
              <a:ext cx="3552900" cy="1905000"/>
            </a:xfrm>
            <a:prstGeom prst="roundRect">
              <a:avLst>
                <a:gd name="adj" fmla="val 6000"/>
              </a:avLst>
            </a:prstGeom>
            <a:noFill/>
            <a:ln>
              <a:noFill/>
            </a:ln>
          </p:spPr>
        </p:pic>
        <p:sp>
          <p:nvSpPr>
            <p:cNvPr id="114" name="Google Shape;114;p15"/>
            <p:cNvSpPr txBox="1"/>
            <p:nvPr/>
          </p:nvSpPr>
          <p:spPr>
            <a:xfrm>
              <a:off x="4405275" y="2950196"/>
              <a:ext cx="3171900" cy="228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>
                  <a:solidFill>
                    <a:srgbClr val="1B3A26"/>
                  </a:solidFill>
                  <a:latin typeface="Arial"/>
                  <a:ea typeface="Arial"/>
                  <a:cs typeface="Arial"/>
                  <a:sym typeface="Arial"/>
                </a:rPr>
                <a:t>SDGs 15：認識台灣生物多樣性</a:t>
              </a:r>
              <a:endParaRPr sz="2000" b="1" dirty="0">
                <a:solidFill>
                  <a:srgbClr val="1B3A2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lvl="0" indent="0" algn="l" rtl="0">
                <a:spcBef>
                  <a:spcPts val="1500"/>
                </a:spcBef>
                <a:spcAft>
                  <a:spcPts val="0"/>
                </a:spcAft>
                <a:buNone/>
              </a:pPr>
              <a:r>
                <a:rPr lang="en-US" sz="2400" b="0" dirty="0" err="1">
                  <a:solidFill>
                    <a:srgbClr val="4B5563"/>
                  </a:solidFill>
                  <a:latin typeface="Noto Sans TC"/>
                  <a:ea typeface="Noto Sans TC"/>
                  <a:cs typeface="Noto Sans TC"/>
                  <a:sym typeface="Noto Sans TC"/>
                </a:rPr>
                <a:t>認識台灣生物多樣性，學習運用科學、藝術多元方法，保存、恢復、永續陸域生態系統</a:t>
              </a:r>
              <a:r>
                <a:rPr lang="en-US" sz="2400" b="0" dirty="0">
                  <a:solidFill>
                    <a:srgbClr val="4B5563"/>
                  </a:solidFill>
                  <a:latin typeface="Noto Sans TC"/>
                  <a:ea typeface="Noto Sans TC"/>
                  <a:cs typeface="Noto Sans TC"/>
                  <a:sym typeface="Noto Sans TC"/>
                </a:rPr>
                <a:t>。</a:t>
              </a:r>
              <a:endParaRPr sz="2400" b="0" dirty="0">
                <a:solidFill>
                  <a:srgbClr val="4B5563"/>
                </a:solidFill>
                <a:latin typeface="Noto Sans TC"/>
                <a:ea typeface="Noto Sans TC"/>
                <a:cs typeface="Noto Sans TC"/>
                <a:sym typeface="Noto Sans TC"/>
              </a:endParaRPr>
            </a:p>
          </p:txBody>
        </p:sp>
      </p:grpSp>
      <p:grpSp>
        <p:nvGrpSpPr>
          <p:cNvPr id="115" name="Google Shape;115;p15"/>
          <p:cNvGrpSpPr/>
          <p:nvPr/>
        </p:nvGrpSpPr>
        <p:grpSpPr>
          <a:xfrm>
            <a:off x="8058150" y="1524000"/>
            <a:ext cx="3933825" cy="4572000"/>
            <a:chOff x="8058150" y="1524000"/>
            <a:chExt cx="3933825" cy="4572000"/>
          </a:xfrm>
        </p:grpSpPr>
        <p:sp>
          <p:nvSpPr>
            <p:cNvPr id="116" name="Google Shape;116;p15"/>
            <p:cNvSpPr/>
            <p:nvPr/>
          </p:nvSpPr>
          <p:spPr>
            <a:xfrm>
              <a:off x="8058150" y="1524000"/>
              <a:ext cx="3552900" cy="4572000"/>
            </a:xfrm>
            <a:prstGeom prst="roundRect">
              <a:avLst>
                <a:gd name="adj" fmla="val 3217"/>
              </a:avLst>
            </a:prstGeom>
            <a:solidFill>
              <a:srgbClr val="FFFFFF">
                <a:alpha val="80000"/>
              </a:srgbClr>
            </a:solidFill>
            <a:ln w="9525" cap="flat" cmpd="sng">
              <a:solidFill>
                <a:srgbClr val="E5E7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7" name="Google Shape;117;p15"/>
            <p:cNvPicPr preferRelativeResize="0"/>
            <p:nvPr/>
          </p:nvPicPr>
          <p:blipFill rotWithShape="1">
            <a:blip r:embed="rId6">
              <a:alphaModFix/>
            </a:blip>
            <a:srcRect t="15137" b="15137"/>
            <a:stretch/>
          </p:blipFill>
          <p:spPr>
            <a:xfrm>
              <a:off x="8058150" y="1524000"/>
              <a:ext cx="3552900" cy="1905000"/>
            </a:xfrm>
            <a:prstGeom prst="roundRect">
              <a:avLst>
                <a:gd name="adj" fmla="val 6000"/>
              </a:avLst>
            </a:prstGeom>
            <a:noFill/>
            <a:ln>
              <a:noFill/>
            </a:ln>
          </p:spPr>
        </p:pic>
        <p:pic>
          <p:nvPicPr>
            <p:cNvPr id="118" name="Google Shape;118;p15"/>
            <p:cNvPicPr preferRelativeResize="0"/>
            <p:nvPr/>
          </p:nvPicPr>
          <p:blipFill rotWithShape="1">
            <a:blip r:embed="rId7">
              <a:alphaModFix/>
            </a:blip>
            <a:srcRect l="18474" r="18474"/>
            <a:stretch/>
          </p:blipFill>
          <p:spPr>
            <a:xfrm>
              <a:off x="11610975" y="3238500"/>
              <a:ext cx="381000" cy="485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15"/>
            <p:cNvSpPr txBox="1"/>
            <p:nvPr/>
          </p:nvSpPr>
          <p:spPr>
            <a:xfrm>
              <a:off x="8399281" y="2959230"/>
              <a:ext cx="3552899" cy="228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 err="1">
                  <a:solidFill>
                    <a:srgbClr val="1B3A26"/>
                  </a:solidFill>
                  <a:latin typeface="Arial"/>
                  <a:ea typeface="Arial"/>
                  <a:cs typeface="Arial"/>
                  <a:sym typeface="Arial"/>
                </a:rPr>
                <a:t>適性分流教學、同儕共好機制</a:t>
              </a:r>
              <a:endParaRPr sz="2000" b="1" dirty="0">
                <a:solidFill>
                  <a:srgbClr val="1B3A2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lvl="0" indent="0" algn="l" rtl="0">
                <a:spcBef>
                  <a:spcPts val="1500"/>
                </a:spcBef>
                <a:spcAft>
                  <a:spcPts val="0"/>
                </a:spcAft>
                <a:buNone/>
              </a:pPr>
              <a:r>
                <a:rPr lang="en-US" sz="2400" b="0" dirty="0" err="1">
                  <a:solidFill>
                    <a:srgbClr val="4B5563"/>
                  </a:solidFill>
                  <a:latin typeface="Noto Sans TC"/>
                  <a:ea typeface="Noto Sans TC"/>
                  <a:cs typeface="Noto Sans TC"/>
                  <a:sym typeface="Noto Sans TC"/>
                </a:rPr>
                <a:t>國中組側重思辨與實驗；國小組側重感官體驗，確保各年齡層皆能獲得最適性的成長</a:t>
              </a:r>
              <a:r>
                <a:rPr lang="en-US" sz="2400" b="0" dirty="0">
                  <a:solidFill>
                    <a:srgbClr val="4B5563"/>
                  </a:solidFill>
                  <a:latin typeface="Noto Sans TC"/>
                  <a:ea typeface="Noto Sans TC"/>
                  <a:cs typeface="Noto Sans TC"/>
                  <a:sym typeface="Noto Sans TC"/>
                </a:rPr>
                <a:t>。</a:t>
              </a:r>
              <a:endParaRPr sz="2400" b="0" dirty="0">
                <a:solidFill>
                  <a:srgbClr val="4B5563"/>
                </a:solidFill>
                <a:latin typeface="Noto Sans TC"/>
                <a:ea typeface="Noto Sans TC"/>
                <a:cs typeface="Noto Sans TC"/>
                <a:sym typeface="Noto Sans TC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0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295275" y="2938462"/>
            <a:ext cx="1160145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600" b="1" dirty="0">
                <a:solidFill>
                  <a:srgbClr val="1B3A2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活動特色</a:t>
            </a:r>
            <a:endParaRPr sz="6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4549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C62B9F1B-0F6F-4B11-A16D-65F71E13CFB2}"/>
              </a:ext>
            </a:extLst>
          </p:cNvPr>
          <p:cNvSpPr txBox="1"/>
          <p:nvPr/>
        </p:nvSpPr>
        <p:spPr>
          <a:xfrm>
            <a:off x="923827" y="422520"/>
            <a:ext cx="10576874" cy="7100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zh-TW" altLang="zh-TW" sz="3200" b="1" dirty="0">
                <a:solidFill>
                  <a:srgbClr val="4F81BD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大銀幕觀影：看見台灣山林的壯闊</a:t>
            </a:r>
            <a:br>
              <a:rPr lang="en-US" altLang="zh-TW" sz="3200" b="1" dirty="0">
                <a:solidFill>
                  <a:srgbClr val="4F81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zh-TW" sz="3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學生將進入戲院觀看《神木之島》，透過大螢幕與完整聲光效果，感受台灣森林、神木與自然環境的震撼。這不只是一次觀影活動，更是引導學生重新觀看台灣土地的起點。</a:t>
            </a:r>
          </a:p>
          <a:p>
            <a:pPr marL="457200" indent="-4572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zh-TW" altLang="zh-TW" sz="3200" b="1" dirty="0">
                <a:solidFill>
                  <a:srgbClr val="4F81BD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專業生態講師：認識台灣里山智慧</a:t>
            </a:r>
            <a:br>
              <a:rPr lang="en-US" altLang="zh-TW" sz="3200" b="1" dirty="0">
                <a:solidFill>
                  <a:srgbClr val="4F81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zh-TW" sz="3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本次預計邀請林業試驗所副研究員林文智老師、吳憶萍老師，與學生分享台灣里山、生態環境與人和自然共存的智慧。若場地條件許可，也將安排老師帶來珍藏資料或樹種介紹，協助學生以更具體的方式認識台灣植物與生態。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</a:pPr>
            <a:r>
              <a:rPr lang="zh-TW" altLang="zh-TW" sz="3200" dirty="0">
                <a:effectLst/>
                <a:latin typeface="新細明體" panose="02020500000000000000" pitchFamily="18" charset="-120"/>
                <a:ea typeface="Noto Serif CJK TC"/>
                <a:cs typeface="新細明體" panose="02020500000000000000" pitchFamily="18" charset="-120"/>
              </a:rPr>
              <a:t>。</a:t>
            </a:r>
            <a:endParaRPr lang="zh-TW" altLang="zh-TW" sz="3200" dirty="0">
              <a:effectLst/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1779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2DD05BE7-853D-49E7-B3B0-FF98773B686D}"/>
              </a:ext>
            </a:extLst>
          </p:cNvPr>
          <p:cNvSpPr txBox="1"/>
          <p:nvPr/>
        </p:nvSpPr>
        <p:spPr>
          <a:xfrm>
            <a:off x="972532" y="235671"/>
            <a:ext cx="10246935" cy="6749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zh-TW" altLang="zh-TW" sz="2700" b="1" dirty="0">
                <a:solidFill>
                  <a:srgbClr val="4F81BD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鳥鳴器手作與校園樹木探訪</a:t>
            </a:r>
            <a:br>
              <a:rPr lang="en-US" altLang="zh-TW" sz="2700" b="1" dirty="0">
                <a:solidFill>
                  <a:srgbClr val="4F81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zh-TW" sz="27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邀請素有「貓頭鷹王子」之稱的劉育宗老師，帶領學生製作鳥鳴器，並透過校園樹木探訪，引導學生聆聽、觀察、辨識周遭環境。學生將從動手做與實地觀察中，學習自然知識，也重新看見校園裡容易被忽略的生命。</a:t>
            </a:r>
          </a:p>
          <a:p>
            <a:pPr marL="457200" indent="-4572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zh-TW" altLang="zh-TW" sz="2700" b="1" dirty="0">
                <a:solidFill>
                  <a:srgbClr val="4F81BD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分齡課程設計：國中、國小分流學習</a:t>
            </a:r>
            <a:br>
              <a:rPr lang="en-US" altLang="zh-TW" sz="2700" b="1" dirty="0">
                <a:solidFill>
                  <a:srgbClr val="4F81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zh-TW" sz="27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除第一天上午觀影為全體共同參與外，後續課程將依學生年齡分為國中組與國小組，使課程深度、語言與活動方式更符合學生程度。</a:t>
            </a:r>
          </a:p>
          <a:p>
            <a:pPr marL="457200" indent="-457200">
              <a:lnSpc>
                <a:spcPct val="115000"/>
              </a:lnSpc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zh-TW" altLang="zh-TW" sz="2700" b="1" dirty="0">
                <a:solidFill>
                  <a:srgbClr val="4F81BD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書寫沉澱：把感動轉化為文字</a:t>
            </a:r>
            <a:br>
              <a:rPr lang="en-US" altLang="zh-TW" sz="2700" b="1" dirty="0">
                <a:solidFill>
                  <a:srgbClr val="4F81B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zh-TW" sz="27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營隊最後安排引導式書寫，由老師帶領學生整理兩天所見、所聽、所感，將觀影感動、生態學習與自身生活經驗連結，完成一段心得、短文或學習札記</a:t>
            </a:r>
            <a:endParaRPr lang="zh-TW" altLang="en-US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145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0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CF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" name="Google Shape;125;p16"/>
          <p:cNvGrpSpPr/>
          <p:nvPr/>
        </p:nvGrpSpPr>
        <p:grpSpPr>
          <a:xfrm>
            <a:off x="571500" y="569026"/>
            <a:ext cx="10858500" cy="609600"/>
            <a:chOff x="571500" y="571500"/>
            <a:chExt cx="10858500" cy="609600"/>
          </a:xfrm>
        </p:grpSpPr>
        <p:sp>
          <p:nvSpPr>
            <p:cNvPr id="126" name="Google Shape;126;p16"/>
            <p:cNvSpPr/>
            <p:nvPr/>
          </p:nvSpPr>
          <p:spPr>
            <a:xfrm>
              <a:off x="571500" y="571500"/>
              <a:ext cx="76200" cy="609600"/>
            </a:xfrm>
            <a:prstGeom prst="rect">
              <a:avLst/>
            </a:prstGeom>
            <a:solidFill>
              <a:srgbClr val="C69C6D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7" name="Google Shape;127;p16"/>
            <p:cNvSpPr txBox="1"/>
            <p:nvPr/>
          </p:nvSpPr>
          <p:spPr>
            <a:xfrm>
              <a:off x="762000" y="571500"/>
              <a:ext cx="106680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rgbClr val="1B3A2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Day 1 </a:t>
              </a:r>
              <a:r>
                <a:rPr lang="en-US" sz="3600" b="1" dirty="0" err="1">
                  <a:solidFill>
                    <a:srgbClr val="1B3A2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Arial"/>
                </a:rPr>
                <a:t>上午：紀錄片啟程</a:t>
              </a:r>
              <a:endParaRPr sz="3600" b="1" dirty="0">
                <a:solidFill>
                  <a:srgbClr val="1B3A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grpSp>
        <p:nvGrpSpPr>
          <p:cNvPr id="128" name="Google Shape;128;p16"/>
          <p:cNvGrpSpPr/>
          <p:nvPr/>
        </p:nvGrpSpPr>
        <p:grpSpPr>
          <a:xfrm>
            <a:off x="571500" y="1488374"/>
            <a:ext cx="11049000" cy="4572000"/>
            <a:chOff x="571500" y="1524000"/>
            <a:chExt cx="11049000" cy="4572000"/>
          </a:xfrm>
        </p:grpSpPr>
        <p:sp>
          <p:nvSpPr>
            <p:cNvPr id="129" name="Google Shape;129;p16"/>
            <p:cNvSpPr/>
            <p:nvPr/>
          </p:nvSpPr>
          <p:spPr>
            <a:xfrm>
              <a:off x="571500" y="1524000"/>
              <a:ext cx="11049000" cy="4572000"/>
            </a:xfrm>
            <a:prstGeom prst="roundRect">
              <a:avLst>
                <a:gd name="adj" fmla="val 2500"/>
              </a:avLst>
            </a:prstGeom>
            <a:solidFill>
              <a:srgbClr val="FFFFFF">
                <a:alpha val="80000"/>
              </a:srgbClr>
            </a:solidFill>
            <a:ln w="9525" cap="flat" cmpd="sng">
              <a:solidFill>
                <a:srgbClr val="E5E7E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6"/>
            <p:cNvSpPr txBox="1"/>
            <p:nvPr/>
          </p:nvSpPr>
          <p:spPr>
            <a:xfrm>
              <a:off x="5071621" y="1905000"/>
              <a:ext cx="5986020" cy="381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>
                  <a:solidFill>
                    <a:srgbClr val="8B5E3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Noto Sans TC"/>
                  <a:sym typeface="Noto Sans TC"/>
                </a:rPr>
                <a:t>《神木之島》4K觀影震撼</a:t>
              </a:r>
              <a:endParaRPr sz="2800" b="1" dirty="0">
                <a:solidFill>
                  <a:srgbClr val="8B5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TC"/>
                <a:sym typeface="Noto Sans TC"/>
              </a:endParaRPr>
            </a:p>
            <a:p>
              <a:pPr marL="0" lvl="0" indent="0" algn="ctr" rtl="0">
                <a:spcBef>
                  <a:spcPts val="1500"/>
                </a:spcBef>
                <a:spcAft>
                  <a:spcPts val="0"/>
                </a:spcAft>
                <a:buNone/>
              </a:pPr>
              <a:r>
                <a:rPr lang="en-US" sz="2800" b="1" dirty="0" err="1">
                  <a:solidFill>
                    <a:srgbClr val="2D2D2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Noto Sans TC"/>
                  <a:sym typeface="Noto Sans TC"/>
                </a:rPr>
                <a:t>帶領學生</a:t>
              </a:r>
              <a:r>
                <a:rPr lang="zh-TW" altLang="en-US" sz="2800" b="1" dirty="0">
                  <a:solidFill>
                    <a:srgbClr val="2D2D2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Noto Sans TC"/>
                  <a:sym typeface="Noto Sans TC"/>
                </a:rPr>
                <a:t>坐車</a:t>
              </a:r>
              <a:r>
                <a:rPr lang="en-US" sz="2800" b="1" dirty="0" err="1">
                  <a:solidFill>
                    <a:srgbClr val="2D2D2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Noto Sans TC"/>
                  <a:sym typeface="Noto Sans TC"/>
                </a:rPr>
                <a:t>至屏東中影</a:t>
              </a:r>
              <a:r>
                <a:rPr lang="en-US" sz="2800" b="0" dirty="0" err="1">
                  <a:solidFill>
                    <a:srgbClr val="2D2D2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Noto Sans TC"/>
                  <a:sym typeface="Noto Sans TC"/>
                </a:rPr>
                <a:t>，觀賞金馬導演李香秀耗時五年攝製的生態紀錄片。透過鏡頭深入雲端神殿，見證找樹團隊尋找台灣最高樹的艱辛與感動</a:t>
              </a:r>
              <a:r>
                <a:rPr lang="en-US" sz="2800" b="0" dirty="0">
                  <a:solidFill>
                    <a:srgbClr val="2D2D2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Noto Sans TC"/>
                  <a:sym typeface="Noto Sans TC"/>
                </a:rPr>
                <a:t>。</a:t>
              </a:r>
              <a:endParaRPr sz="2800" b="0" dirty="0">
                <a:solidFill>
                  <a:srgbClr val="2D2D2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TC"/>
                <a:sym typeface="Noto Sans TC"/>
              </a:endParaRPr>
            </a:p>
            <a:p>
              <a:pPr marL="0" lvl="0" indent="0" algn="ctr" rtl="0">
                <a:spcBef>
                  <a:spcPts val="2250"/>
                </a:spcBef>
                <a:spcAft>
                  <a:spcPts val="0"/>
                </a:spcAft>
                <a:buNone/>
              </a:pPr>
              <a:r>
                <a:rPr lang="zh-TW" altLang="en-US" sz="2800" b="1" dirty="0">
                  <a:solidFill>
                    <a:schemeClr val="accent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aterial Icons"/>
                  <a:sym typeface="Material Icons"/>
                </a:rPr>
                <a:t>進入電影院</a:t>
              </a:r>
              <a:r>
                <a:rPr lang="en-US" sz="2800" b="1" dirty="0">
                  <a:solidFill>
                    <a:schemeClr val="accent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Noto Sans TC"/>
                  <a:sym typeface="Noto Sans TC"/>
                </a:rPr>
                <a:t>，</a:t>
              </a:r>
              <a:r>
                <a:rPr lang="en-US" sz="2800" b="1" dirty="0" err="1">
                  <a:solidFill>
                    <a:schemeClr val="accent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Noto Sans TC"/>
                  <a:sym typeface="Noto Sans TC"/>
                </a:rPr>
                <a:t>沈浸式森林體驗</a:t>
              </a:r>
              <a:endParaRPr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TC"/>
                <a:sym typeface="Noto Sans TC"/>
              </a:endParaRPr>
            </a:p>
            <a:p>
              <a:pPr marL="0" lvl="0" indent="0" algn="ctr" rtl="0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lang="en-US" sz="2800" b="1" dirty="0" err="1">
                  <a:solidFill>
                    <a:schemeClr val="accent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Noto Sans TC"/>
                  <a:sym typeface="Noto Sans TC"/>
                </a:rPr>
                <a:t>建立對</a:t>
              </a:r>
              <a:r>
                <a:rPr lang="zh-TW" altLang="en-US" sz="2800" b="1" dirty="0">
                  <a:solidFill>
                    <a:schemeClr val="accent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Noto Sans TC"/>
                  <a:sym typeface="Noto Sans TC"/>
                </a:rPr>
                <a:t>台灣</a:t>
              </a:r>
              <a:r>
                <a:rPr lang="en-US" sz="2800" b="1" dirty="0" err="1">
                  <a:solidFill>
                    <a:schemeClr val="accent2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Noto Sans TC"/>
                  <a:sym typeface="Noto Sans TC"/>
                </a:rPr>
                <a:t>山林敬畏與熱愛的基礎</a:t>
              </a:r>
              <a:endParaRPr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TC"/>
                <a:sym typeface="Noto Sans TC"/>
              </a:endParaRPr>
            </a:p>
          </p:txBody>
        </p:sp>
      </p:grpSp>
      <p:pic>
        <p:nvPicPr>
          <p:cNvPr id="1028" name="Picture 4" descr="神木之島">
            <a:extLst>
              <a:ext uri="{FF2B5EF4-FFF2-40B4-BE49-F238E27FC236}">
                <a16:creationId xmlns:a16="http://schemas.microsoft.com/office/drawing/2014/main" id="{BF6C12A9-0169-4F6B-A0E0-CEAE98C72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752599"/>
            <a:ext cx="2905991" cy="411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0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441" y="1884219"/>
            <a:ext cx="10763250" cy="297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7"/>
          <p:cNvSpPr txBox="1"/>
          <p:nvPr/>
        </p:nvSpPr>
        <p:spPr>
          <a:xfrm>
            <a:off x="762000" y="571500"/>
            <a:ext cx="1140142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1B3A26"/>
                </a:solidFill>
                <a:latin typeface="Arial"/>
                <a:ea typeface="Arial"/>
                <a:cs typeface="Arial"/>
                <a:sym typeface="Arial"/>
              </a:rPr>
              <a:t>Day 1 下午：適性發展課程</a:t>
            </a:r>
            <a:endParaRPr/>
          </a:p>
        </p:txBody>
      </p:sp>
      <p:sp>
        <p:nvSpPr>
          <p:cNvPr id="140" name="Google Shape;140;p17"/>
          <p:cNvSpPr/>
          <p:nvPr/>
        </p:nvSpPr>
        <p:spPr>
          <a:xfrm>
            <a:off x="571500" y="571500"/>
            <a:ext cx="76200" cy="609600"/>
          </a:xfrm>
          <a:prstGeom prst="rect">
            <a:avLst/>
          </a:prstGeom>
          <a:solidFill>
            <a:srgbClr val="C69C6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857249" y="2291561"/>
            <a:ext cx="604142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1B3A26"/>
                </a:solidFill>
                <a:latin typeface="Arial"/>
                <a:ea typeface="Arial"/>
                <a:cs typeface="Arial"/>
                <a:sym typeface="Arial"/>
              </a:rPr>
              <a:t>【</a:t>
            </a:r>
            <a:r>
              <a:rPr lang="en-US" sz="2000" b="1" i="0" u="none" strike="noStrike" cap="none" dirty="0" err="1">
                <a:solidFill>
                  <a:srgbClr val="1B3A26"/>
                </a:solidFill>
                <a:latin typeface="Arial"/>
                <a:ea typeface="Arial"/>
                <a:cs typeface="Arial"/>
                <a:sym typeface="Arial"/>
              </a:rPr>
              <a:t>國中組】</a:t>
            </a:r>
            <a:r>
              <a:rPr lang="en-US" sz="2000" b="1" dirty="0" err="1">
                <a:solidFill>
                  <a:srgbClr val="1B3A26"/>
                </a:solidFill>
              </a:rPr>
              <a:t>科學家</a:t>
            </a:r>
            <a:r>
              <a:rPr lang="en-US" sz="2000" b="1" i="0" u="none" strike="noStrike" cap="none" dirty="0" err="1">
                <a:solidFill>
                  <a:srgbClr val="1B3A26"/>
                </a:solidFill>
                <a:latin typeface="Arial"/>
                <a:ea typeface="Arial"/>
                <a:cs typeface="Arial"/>
                <a:sym typeface="Arial"/>
              </a:rPr>
              <a:t>講座</a:t>
            </a:r>
            <a:endParaRPr sz="2000" dirty="0"/>
          </a:p>
        </p:txBody>
      </p:sp>
      <p:sp>
        <p:nvSpPr>
          <p:cNvPr id="142" name="Google Shape;142;p17"/>
          <p:cNvSpPr/>
          <p:nvPr/>
        </p:nvSpPr>
        <p:spPr>
          <a:xfrm>
            <a:off x="975112" y="2933761"/>
            <a:ext cx="5753763" cy="19050"/>
          </a:xfrm>
          <a:prstGeom prst="rect">
            <a:avLst/>
          </a:prstGeom>
          <a:solidFill>
            <a:srgbClr val="1B3A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833959" y="3116659"/>
            <a:ext cx="575376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2D2D2D"/>
                </a:solidFill>
                <a:latin typeface="Noto Sans TC"/>
                <a:ea typeface="Noto Sans TC"/>
                <a:cs typeface="Noto Sans TC"/>
                <a:sym typeface="Noto Sans TC"/>
              </a:rPr>
              <a:t>《</a:t>
            </a:r>
            <a:r>
              <a:rPr lang="en-US" sz="2800" b="1" i="0" u="none" strike="noStrike" cap="none" dirty="0" err="1">
                <a:solidFill>
                  <a:srgbClr val="2D2D2D"/>
                </a:solidFill>
                <a:latin typeface="Noto Sans TC"/>
                <a:ea typeface="Noto Sans TC"/>
                <a:cs typeface="Noto Sans TC"/>
                <a:sym typeface="Noto Sans TC"/>
              </a:rPr>
              <a:t>森林的呼吸》科學前沿</a:t>
            </a:r>
            <a:endParaRPr sz="2800" dirty="0"/>
          </a:p>
        </p:txBody>
      </p:sp>
      <p:sp>
        <p:nvSpPr>
          <p:cNvPr id="144" name="Google Shape;144;p17"/>
          <p:cNvSpPr txBox="1"/>
          <p:nvPr/>
        </p:nvSpPr>
        <p:spPr>
          <a:xfrm>
            <a:off x="975111" y="3647287"/>
            <a:ext cx="958291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 err="1">
                <a:solidFill>
                  <a:srgbClr val="2D2D2D"/>
                </a:solidFill>
                <a:latin typeface="Noto Sans TC"/>
                <a:ea typeface="Noto Sans TC"/>
                <a:cs typeface="Noto Sans TC"/>
                <a:sym typeface="Noto Sans TC"/>
              </a:rPr>
              <a:t>特邀林試所副研究員</a:t>
            </a:r>
            <a:r>
              <a:rPr lang="en-US" sz="2800" b="1" i="0" u="none" strike="noStrike" cap="none" dirty="0" err="1">
                <a:solidFill>
                  <a:srgbClr val="2D2D2D"/>
                </a:solidFill>
                <a:latin typeface="Noto Sans TC"/>
                <a:ea typeface="Noto Sans TC"/>
                <a:cs typeface="Noto Sans TC"/>
                <a:sym typeface="Noto Sans TC"/>
              </a:rPr>
              <a:t>林文智老師</a:t>
            </a:r>
            <a:r>
              <a:rPr lang="en-US" sz="2800" b="0" i="0" u="none" strike="noStrike" cap="none" dirty="0" err="1">
                <a:solidFill>
                  <a:srgbClr val="2D2D2D"/>
                </a:solidFill>
                <a:latin typeface="Noto Sans TC"/>
                <a:ea typeface="Noto Sans TC"/>
                <a:cs typeface="Noto Sans TC"/>
                <a:sym typeface="Noto Sans TC"/>
              </a:rPr>
              <a:t>，分享台灣森林特色、里山文化與前線科研故事</a:t>
            </a:r>
            <a:r>
              <a:rPr lang="en-US" sz="2800" b="0" i="0" u="none" strike="noStrike" cap="none" dirty="0">
                <a:solidFill>
                  <a:srgbClr val="2D2D2D"/>
                </a:solidFill>
                <a:latin typeface="Noto Sans TC"/>
                <a:ea typeface="Noto Sans TC"/>
                <a:cs typeface="Noto Sans TC"/>
                <a:sym typeface="Noto Sans TC"/>
              </a:rPr>
              <a:t>。</a:t>
            </a:r>
            <a:endParaRPr sz="2800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CAB1AA9-D092-BDE5-4801-849D93A8E7CB}"/>
              </a:ext>
            </a:extLst>
          </p:cNvPr>
          <p:cNvSpPr txBox="1"/>
          <p:nvPr/>
        </p:nvSpPr>
        <p:spPr>
          <a:xfrm>
            <a:off x="975111" y="4623828"/>
            <a:ext cx="74392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/>
              <a:t>相關報導連結  </a:t>
            </a:r>
            <a:r>
              <a:rPr lang="en-US" altLang="zh-TW" sz="2000" dirty="0"/>
              <a:t>https://www.peopo.org/tag/277079?shem=rimspwouoe,</a:t>
            </a:r>
            <a:endParaRPr lang="zh-TW" altLang="en-US" sz="20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9ACF3E2-767A-46AC-AABB-5FC2CE5CD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6074" y="817602"/>
            <a:ext cx="4638676" cy="272054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0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472" y="2126672"/>
            <a:ext cx="10808986" cy="260465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8"/>
          <p:cNvSpPr txBox="1"/>
          <p:nvPr/>
        </p:nvSpPr>
        <p:spPr>
          <a:xfrm>
            <a:off x="790500" y="571500"/>
            <a:ext cx="11401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1B3A26"/>
                </a:solidFill>
                <a:latin typeface="Arial"/>
                <a:ea typeface="Arial"/>
                <a:cs typeface="Arial"/>
                <a:sym typeface="Arial"/>
              </a:rPr>
              <a:t>Day </a:t>
            </a:r>
            <a:r>
              <a:rPr lang="en-US" sz="3600" b="1" dirty="0">
                <a:solidFill>
                  <a:srgbClr val="1B3A26"/>
                </a:solidFill>
              </a:rPr>
              <a:t>2</a:t>
            </a:r>
            <a:r>
              <a:rPr lang="en-US" sz="3600" b="1" i="0" u="none" strike="noStrike" cap="none" dirty="0">
                <a:solidFill>
                  <a:srgbClr val="1B3A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1B3A26"/>
                </a:solidFill>
              </a:rPr>
              <a:t>上</a:t>
            </a:r>
            <a:r>
              <a:rPr lang="en-US" sz="3600" b="1" i="0" u="none" strike="noStrike" cap="none" dirty="0" err="1">
                <a:solidFill>
                  <a:srgbClr val="1B3A26"/>
                </a:solidFill>
                <a:latin typeface="Arial"/>
                <a:ea typeface="Arial"/>
                <a:cs typeface="Arial"/>
                <a:sym typeface="Arial"/>
              </a:rPr>
              <a:t>午：適性發展課程</a:t>
            </a:r>
            <a:endParaRPr dirty="0"/>
          </a:p>
        </p:txBody>
      </p:sp>
      <p:sp>
        <p:nvSpPr>
          <p:cNvPr id="157" name="Google Shape;157;p18"/>
          <p:cNvSpPr/>
          <p:nvPr/>
        </p:nvSpPr>
        <p:spPr>
          <a:xfrm>
            <a:off x="571500" y="571500"/>
            <a:ext cx="76200" cy="609600"/>
          </a:xfrm>
          <a:prstGeom prst="rect">
            <a:avLst/>
          </a:prstGeom>
          <a:solidFill>
            <a:srgbClr val="C69C6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8"/>
          <p:cNvSpPr txBox="1"/>
          <p:nvPr/>
        </p:nvSpPr>
        <p:spPr>
          <a:xfrm>
            <a:off x="1014267" y="2494443"/>
            <a:ext cx="50592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1B3A26"/>
                </a:solidFill>
                <a:latin typeface="Arial"/>
                <a:ea typeface="Arial"/>
                <a:cs typeface="Arial"/>
                <a:sym typeface="Arial"/>
              </a:rPr>
              <a:t>【</a:t>
            </a:r>
            <a:r>
              <a:rPr lang="en-US" sz="2000" b="1" i="0" u="none" strike="noStrike" cap="none" dirty="0" err="1">
                <a:solidFill>
                  <a:srgbClr val="1B3A26"/>
                </a:solidFill>
                <a:latin typeface="Arial"/>
                <a:ea typeface="Arial"/>
                <a:cs typeface="Arial"/>
                <a:sym typeface="Arial"/>
              </a:rPr>
              <a:t>國中組</a:t>
            </a:r>
            <a:r>
              <a:rPr lang="en-US" sz="2000" b="1" i="0" u="none" strike="noStrike" cap="none" dirty="0">
                <a:solidFill>
                  <a:srgbClr val="1B3A26"/>
                </a:solidFill>
                <a:latin typeface="Arial"/>
                <a:ea typeface="Arial"/>
                <a:cs typeface="Arial"/>
                <a:sym typeface="Arial"/>
              </a:rPr>
              <a:t>】</a:t>
            </a:r>
            <a:r>
              <a:rPr lang="zh-TW" altLang="en-US" sz="2000" b="1" i="0" u="none" strike="noStrike" cap="none" dirty="0">
                <a:solidFill>
                  <a:srgbClr val="1B3A26"/>
                </a:solidFill>
                <a:latin typeface="Arial"/>
                <a:ea typeface="Arial"/>
                <a:cs typeface="Arial"/>
                <a:sym typeface="Arial"/>
              </a:rPr>
              <a:t>呼喚貓頭鷹</a:t>
            </a:r>
            <a:endParaRPr sz="2000" dirty="0"/>
          </a:p>
        </p:txBody>
      </p:sp>
      <p:sp>
        <p:nvSpPr>
          <p:cNvPr id="159" name="Google Shape;159;p18"/>
          <p:cNvSpPr/>
          <p:nvPr/>
        </p:nvSpPr>
        <p:spPr>
          <a:xfrm>
            <a:off x="1132167" y="3103405"/>
            <a:ext cx="4818305" cy="19200"/>
          </a:xfrm>
          <a:prstGeom prst="rect">
            <a:avLst/>
          </a:prstGeom>
          <a:solidFill>
            <a:srgbClr val="1B3A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8"/>
          <p:cNvSpPr txBox="1"/>
          <p:nvPr/>
        </p:nvSpPr>
        <p:spPr>
          <a:xfrm>
            <a:off x="1132168" y="3362235"/>
            <a:ext cx="9888983" cy="100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altLang="en-US" sz="2400" dirty="0">
                <a:solidFill>
                  <a:srgbClr val="2D2D2D"/>
                </a:solidFill>
                <a:latin typeface="Noto Sans TC"/>
                <a:ea typeface="Noto Sans TC"/>
              </a:rPr>
              <a:t>特邀「貓頭鷹先生」</a:t>
            </a:r>
            <a:r>
              <a:rPr lang="en-US" altLang="zh-TW" sz="2400" dirty="0">
                <a:solidFill>
                  <a:srgbClr val="2D2D2D"/>
                </a:solidFill>
                <a:latin typeface="Noto Sans TC"/>
                <a:ea typeface="Noto Sans TC"/>
              </a:rPr>
              <a:t>-</a:t>
            </a:r>
            <a:r>
              <a:rPr lang="zh-TW" altLang="en-US" sz="2400" b="1" dirty="0">
                <a:solidFill>
                  <a:srgbClr val="2D2D2D"/>
                </a:solidFill>
                <a:latin typeface="Noto Sans TC"/>
                <a:ea typeface="Noto Sans TC"/>
              </a:rPr>
              <a:t>劉育宗老師，</a:t>
            </a:r>
            <a:r>
              <a:rPr lang="zh-TW" altLang="en-US" sz="2400" dirty="0">
                <a:solidFill>
                  <a:srgbClr val="2D2D2D"/>
                </a:solidFill>
                <a:latin typeface="Noto Sans TC"/>
                <a:ea typeface="Noto Sans TC"/>
              </a:rPr>
              <a:t>解說貓頭鷹的生態習性、以口技或器材模仿鳴叫，並帶入手作體驗</a:t>
            </a:r>
            <a:r>
              <a:rPr lang="zh-TW" altLang="en-US" sz="2000" dirty="0">
                <a:solidFill>
                  <a:srgbClr val="2D2D2D"/>
                </a:solidFill>
                <a:latin typeface="Noto Sans TC"/>
                <a:ea typeface="Noto Sans TC"/>
              </a:rPr>
              <a:t>。</a:t>
            </a:r>
            <a:endParaRPr sz="2000" dirty="0">
              <a:solidFill>
                <a:srgbClr val="2D2D2D"/>
              </a:solidFill>
              <a:latin typeface="Noto Sans TC"/>
              <a:ea typeface="Noto Sans TC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9B470DAC-88B2-0491-8734-2530640CA246}"/>
              </a:ext>
            </a:extLst>
          </p:cNvPr>
          <p:cNvSpPr txBox="1"/>
          <p:nvPr/>
        </p:nvSpPr>
        <p:spPr>
          <a:xfrm>
            <a:off x="1014267" y="4520024"/>
            <a:ext cx="78657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/>
              <a:t>相關報導連結 </a:t>
            </a:r>
            <a:r>
              <a:rPr lang="en-US" altLang="zh-TW" sz="2000" dirty="0"/>
              <a:t>https://www.chinatimes.com/newspapers/20161124000581-260503?chdtv</a:t>
            </a:r>
            <a:endParaRPr lang="zh-TW" altLang="en-US" sz="20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18EB5B3-F943-4204-B25B-55C13DAD4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4249" y="802870"/>
            <a:ext cx="3886742" cy="263879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0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7814" y="1808865"/>
            <a:ext cx="7991410" cy="2348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3523" y="4589773"/>
            <a:ext cx="8147747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9"/>
          <p:cNvSpPr txBox="1"/>
          <p:nvPr/>
        </p:nvSpPr>
        <p:spPr>
          <a:xfrm>
            <a:off x="762000" y="571500"/>
            <a:ext cx="1140142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1B3A26"/>
                </a:solidFill>
                <a:latin typeface="Arial"/>
                <a:ea typeface="Arial"/>
                <a:cs typeface="Arial"/>
                <a:sym typeface="Arial"/>
              </a:rPr>
              <a:t>Day 2 下午：思辨、藝術與發表</a:t>
            </a:r>
            <a:endParaRPr/>
          </a:p>
        </p:txBody>
      </p:sp>
      <p:sp>
        <p:nvSpPr>
          <p:cNvPr id="174" name="Google Shape;174;p19"/>
          <p:cNvSpPr/>
          <p:nvPr/>
        </p:nvSpPr>
        <p:spPr>
          <a:xfrm>
            <a:off x="571500" y="571500"/>
            <a:ext cx="76200" cy="609600"/>
          </a:xfrm>
          <a:prstGeom prst="rect">
            <a:avLst/>
          </a:prstGeom>
          <a:solidFill>
            <a:srgbClr val="C69C6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</p:txBody>
      </p:sp>
      <p:sp>
        <p:nvSpPr>
          <p:cNvPr id="177" name="Google Shape;177;p19"/>
          <p:cNvSpPr txBox="1"/>
          <p:nvPr/>
        </p:nvSpPr>
        <p:spPr>
          <a:xfrm>
            <a:off x="2147839" y="2008891"/>
            <a:ext cx="779138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b="1" i="0" u="none" strike="noStrike" cap="none" dirty="0">
                <a:solidFill>
                  <a:srgbClr val="1B3A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國中組</a:t>
            </a:r>
            <a:r>
              <a:rPr lang="en-US" altLang="zh-TW" sz="2800" b="1" i="0" u="none" strike="noStrike" cap="none" dirty="0">
                <a:solidFill>
                  <a:srgbClr val="1B3A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:</a:t>
            </a:r>
            <a:r>
              <a:rPr lang="en-US" sz="2800" b="1" i="0" u="none" strike="noStrike" cap="none" dirty="0" err="1">
                <a:solidFill>
                  <a:srgbClr val="1B3A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人文反思</a:t>
            </a:r>
            <a:r>
              <a:rPr lang="en-US" altLang="zh-TW" sz="2800" b="1" dirty="0">
                <a:solidFill>
                  <a:srgbClr val="1B3A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en-US" sz="2800" b="1" i="0" u="none" strike="noStrike" cap="none" dirty="0" err="1">
                <a:solidFill>
                  <a:srgbClr val="1B3A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生態寫作</a:t>
            </a:r>
            <a:endParaRPr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8" name="Google Shape;178;p19"/>
          <p:cNvSpPr txBox="1"/>
          <p:nvPr/>
        </p:nvSpPr>
        <p:spPr>
          <a:xfrm>
            <a:off x="2147839" y="2466091"/>
            <a:ext cx="7420367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2800" b="1" i="0" u="none" strike="noStrike" cap="none" dirty="0" err="1">
                <a:solidFill>
                  <a:srgbClr val="2D2D2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TC"/>
                <a:sym typeface="Noto Sans TC"/>
              </a:rPr>
              <a:t>簡老師</a:t>
            </a:r>
            <a:r>
              <a:rPr lang="zh-TW" altLang="en-US" sz="2800" b="1" i="0" u="none" strike="noStrike" cap="none" dirty="0">
                <a:solidFill>
                  <a:srgbClr val="2D2D2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TC"/>
                <a:sym typeface="Noto Sans TC"/>
              </a:rPr>
              <a:t>，</a:t>
            </a:r>
            <a:r>
              <a:rPr lang="zh-TW" altLang="en-US" sz="2800" dirty="0">
                <a:solidFill>
                  <a:srgbClr val="2D2D2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TC"/>
                <a:sym typeface="Noto Sans TC"/>
              </a:rPr>
              <a:t>清大中文博士，</a:t>
            </a:r>
            <a:r>
              <a:rPr lang="en-US" sz="2800" b="0" i="0" u="none" strike="noStrike" cap="none" dirty="0" err="1">
                <a:solidFill>
                  <a:srgbClr val="2D2D2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TC"/>
                <a:sym typeface="Noto Sans TC"/>
              </a:rPr>
              <a:t>引導國中組進行深度思辨</a:t>
            </a:r>
            <a:r>
              <a:rPr lang="en-US" sz="2800" b="0" i="0" u="none" strike="noStrike" cap="none" dirty="0">
                <a:solidFill>
                  <a:srgbClr val="2D2D2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TC"/>
                <a:sym typeface="Noto Sans TC"/>
              </a:rPr>
              <a:t>，</a:t>
            </a:r>
            <a:r>
              <a:rPr lang="zh-TW" altLang="en-US" sz="2800" b="0" i="0" u="none" strike="noStrike" cap="none" dirty="0">
                <a:solidFill>
                  <a:srgbClr val="2D2D2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TC"/>
                <a:sym typeface="Noto Sans TC"/>
              </a:rPr>
              <a:t>將兩天感受轉化為有溫度的文字，為學習留下美好的紀錄。</a:t>
            </a:r>
            <a:endParaRPr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9" name="Google Shape;179;p19"/>
          <p:cNvSpPr txBox="1"/>
          <p:nvPr/>
        </p:nvSpPr>
        <p:spPr>
          <a:xfrm>
            <a:off x="2103548" y="4789798"/>
            <a:ext cx="790771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b="1" i="0" u="none" strike="noStrike" cap="none" dirty="0">
                <a:solidFill>
                  <a:srgbClr val="1B3A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國小組</a:t>
            </a:r>
            <a:r>
              <a:rPr lang="en-US" altLang="zh-TW" sz="2800" b="1" i="0" u="none" strike="noStrike" cap="none" dirty="0">
                <a:solidFill>
                  <a:srgbClr val="1B3A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:</a:t>
            </a:r>
            <a:r>
              <a:rPr lang="en-US" sz="2800" b="1" i="0" u="none" strike="noStrike" cap="none" dirty="0" err="1">
                <a:solidFill>
                  <a:srgbClr val="1B3A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在地藝術</a:t>
            </a:r>
            <a:r>
              <a:rPr lang="en-US" altLang="zh-TW" sz="2800" b="1" dirty="0">
                <a:solidFill>
                  <a:srgbClr val="1B3A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en-US" sz="2800" b="1" i="0" u="none" strike="noStrike" cap="none" dirty="0" err="1">
                <a:solidFill>
                  <a:srgbClr val="1B3A2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明信片創作</a:t>
            </a:r>
            <a:endParaRPr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0" name="Google Shape;180;p19"/>
          <p:cNvSpPr txBox="1"/>
          <p:nvPr/>
        </p:nvSpPr>
        <p:spPr>
          <a:xfrm>
            <a:off x="2103548" y="5246998"/>
            <a:ext cx="753116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2D2D2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TC"/>
                <a:sym typeface="Noto Sans TC"/>
              </a:rPr>
              <a:t>林淑惠老師</a:t>
            </a:r>
            <a:r>
              <a:rPr lang="en-US" sz="2800" b="0" i="0" u="none" strike="noStrike" cap="none" dirty="0" err="1">
                <a:solidFill>
                  <a:srgbClr val="2D2D2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TC"/>
                <a:sym typeface="Noto Sans TC"/>
              </a:rPr>
              <a:t>導讀藝術家吳憶萍</a:t>
            </a:r>
            <a:r>
              <a:rPr lang="zh-TW" altLang="en-US" sz="2800" b="0" i="0" u="none" strike="noStrike" cap="none" dirty="0">
                <a:solidFill>
                  <a:srgbClr val="2D2D2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TC"/>
                <a:sym typeface="Noto Sans TC"/>
              </a:rPr>
              <a:t>森林</a:t>
            </a:r>
            <a:r>
              <a:rPr lang="en-US" sz="2800" b="0" i="0" u="none" strike="noStrike" cap="none" dirty="0" err="1">
                <a:solidFill>
                  <a:srgbClr val="2D2D2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TC"/>
                <a:sym typeface="Noto Sans TC"/>
              </a:rPr>
              <a:t>繪本，讓國小生動手製作生態故事卡，直接投寄分享</a:t>
            </a:r>
            <a:r>
              <a:rPr lang="en-US" sz="2800" b="0" i="0" u="none" strike="noStrike" cap="none" dirty="0">
                <a:solidFill>
                  <a:srgbClr val="2D2D2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TC"/>
                <a:sym typeface="Noto Sans TC"/>
              </a:rPr>
              <a:t>。</a:t>
            </a:r>
            <a:endParaRPr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佈景主題6</Template>
  <TotalTime>61</TotalTime>
  <Words>577</Words>
  <Application>Microsoft Office PowerPoint</Application>
  <PresentationFormat>寬螢幕</PresentationFormat>
  <Paragraphs>40</Paragraphs>
  <Slides>10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7" baseType="lpstr">
      <vt:lpstr>Arial</vt:lpstr>
      <vt:lpstr>標楷體</vt:lpstr>
      <vt:lpstr>新細明體</vt:lpstr>
      <vt:lpstr>Calibri</vt:lpstr>
      <vt:lpstr>Noto Sans TC</vt:lpstr>
      <vt:lpstr>微軟正黑體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username</dc:creator>
  <cp:lastModifiedBy>username</cp:lastModifiedBy>
  <cp:revision>8</cp:revision>
  <dcterms:modified xsi:type="dcterms:W3CDTF">2026-06-16T00:05:00Z</dcterms:modified>
</cp:coreProperties>
</file>